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16"/>
  </p:notesMasterIdLst>
  <p:sldIdLst>
    <p:sldId id="256" r:id="rId2"/>
    <p:sldId id="272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9" r:id="rId12"/>
    <p:sldId id="270" r:id="rId13"/>
    <p:sldId id="268" r:id="rId14"/>
    <p:sldId id="263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84">
          <p15:clr>
            <a:srgbClr val="A4A3A4"/>
          </p15:clr>
        </p15:guide>
        <p15:guide id="2" pos="192">
          <p15:clr>
            <a:srgbClr val="A4A3A4"/>
          </p15:clr>
        </p15:guide>
        <p15:guide id="3" orient="horz" pos="1080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40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>
        <p:guide orient="horz" pos="784"/>
        <p:guide pos="192"/>
        <p:guide orient="horz" pos="1080"/>
        <p:guide orient="horz" pos="2160"/>
        <p:guide orient="horz" pos="40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08:37:34.0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213 0 13102,'-212'63'0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08:37:42.8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1059 1 10649,'-1058'0'0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1T08:37:47.7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910 189 4915,'-757'0'4866,"745"0"-4766,0-1-1,-1 0 1,1-1 0,0 0-1,-12-4 1,20 5-80,1 0 1,-1 0-1,1-1 0,-1 1 0,1-1 0,-1 0 0,1 0 1,0 0-1,0 0 0,0-1 0,0 1 0,1-1 0,-1 0 1,1 0-1,-1 0 0,1 0 0,0 0 0,0 0 0,1-1 1,-3-4-1,3 4-28,-1-1-1,1 1 1,0-1 0,0 0 0,1 1-1,-1-1 1,1 0 0,0 0 0,1 0-1,-1 1 1,1-1 0,0 0 0,2-6-1,-2 8 23,0 1 0,1-1 0,-1 0 0,1 1 0,0-1 0,0 1 0,0-1 0,0 1 0,0 0 0,1 0 0,-1 0 0,0 0-1,1 1 1,0-1 0,-1 1 0,1-1 0,0 1 0,0 0 0,0 0 0,0 0 0,5-1 0,21-1 123,0 0 1,-1 2 0,1 1-1,29 4 1,16-1 159,440-2 1796,-510-2-2070,1 1 0,0 0 1,-1 0-1,1 0 0,0 1 0,-1-1 1,1 1-1,-1 1 0,1-1 0,-1 0 1,0 1-1,1 0 0,-1 0 0,5 4 1,4 7-4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" name="Google Shape;1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N" b="1" dirty="0"/>
              <a:t>This slide, The speaker will talk about the content that we will be covering in this session as follows: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IN" sz="1800" b="0" dirty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Importance of UI/UX in industry</a:t>
            </a:r>
            <a:endParaRPr sz="1800" b="0" i="0" u="none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History and Definitions of UI and UX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Differences between UI/UX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Significance in Web Development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 Design Principles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process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</a:t>
            </a: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theory and psychology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Typography and readability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Layout and Spacing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Responsive design basics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Usability and Accessibility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Usability Aspects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Content Accessibility Guidelines (WCAG)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Inclusive design practices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Consistency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Experience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User-</a:t>
            </a:r>
            <a:r>
              <a:rPr lang="en-IN" sz="1800" b="0" i="0" u="none" strike="noStrik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Centered</a:t>
            </a: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Design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research methods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Interactive Elements and Feedback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 Case Study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Discussing a popular UI/UX design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Hands-On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to </a:t>
            </a:r>
            <a:r>
              <a:rPr lang="en-IN" sz="1800" b="0" i="0" u="none" strike="noStrik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Figma</a:t>
            </a: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UI/UX design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dirty="0"/>
          </a:p>
        </p:txBody>
      </p:sp>
      <p:sp>
        <p:nvSpPr>
          <p:cNvPr id="212" name="Google Shape;21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this slide speaker will be introducing </a:t>
            </a:r>
            <a:r>
              <a:rPr lang="en-IN" sz="1800" b="1">
                <a:latin typeface="Arial"/>
                <a:ea typeface="Arial"/>
                <a:cs typeface="Arial"/>
                <a:sym typeface="Arial"/>
              </a:rPr>
              <a:t>the program and its outcomes.  The speaker will introduce himself in brief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N" b="1"/>
              <a:t>This slide, The speaker will talk about the content that we will be covering in this session as follows: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IN" sz="1800" b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Importance of UI/UX in industry</a:t>
            </a:r>
            <a:endParaRPr sz="1800" b="0" i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History and Definitions of UI and UX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Differences between UI/UX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Significance in Web Development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 Design Principles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process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 theory and psychology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Typography and readability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Layout and Spacing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Responsive design basics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Usability and Accessibility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Usability Aspects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Content Accessibility Guidelines (WCAG)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Inclusive design practices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Consistency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Experience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User-Centered Design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research methods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Interactive Elements and Feedback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 Case Study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Discussing a popular UI/UX design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Hands-On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to Figma for UI/UX design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/>
          </a:p>
        </p:txBody>
      </p:sp>
      <p:sp>
        <p:nvSpPr>
          <p:cNvPr id="190" name="Google Shape;19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N" b="1"/>
              <a:t>This slide, The speaker will talk about the content that we will be covering in this session as follows: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IN" sz="1800" b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Importance of UI/UX in industry</a:t>
            </a:r>
            <a:endParaRPr sz="1800" b="0" i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History and Definitions of UI and UX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Differences between UI/UX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Significance in Web Development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 Design Principles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process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 theory and psychology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Typography and readability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Layout and Spacing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Responsive design basics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Usability and Accessibility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Usability Aspects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Content Accessibility Guidelines (WCAG)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Inclusive design practices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Consistency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Experience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User-Centered Design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research methods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Interactive Elements and Feedback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 Case Study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Discussing a popular UI/UX design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Hands-On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to Figma for UI/UX design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/>
          </a:p>
        </p:txBody>
      </p:sp>
      <p:sp>
        <p:nvSpPr>
          <p:cNvPr id="197" name="Google Shape;1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N" b="1"/>
              <a:t>This slide, The speaker will talk about the content that we will be covering in this session as follows: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IN" sz="1800" b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Importance of UI/UX in industry</a:t>
            </a:r>
            <a:endParaRPr sz="1800" b="0" i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History and Definitions of UI and UX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Differences between UI/UX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Significance in Web Development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 Design Principles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process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 theory and psychology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Typography and readability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Layout and Spacing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Responsive design basics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Usability and Accessibility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Usability Aspects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Content Accessibility Guidelines (WCAG)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Inclusive design practices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Consistency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Experience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User-Centered Design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research methods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Interactive Elements and Feedback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 Case Study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Discussing a popular UI/UX design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Hands-On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to Figma for UI/UX design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/>
          </a:p>
        </p:txBody>
      </p:sp>
      <p:sp>
        <p:nvSpPr>
          <p:cNvPr id="202" name="Google Shape;20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N" b="1"/>
              <a:t>This slide, The speaker will talk about the content that we will be covering in this session as follows: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IN" sz="1800" b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Importance of UI/UX in industry</a:t>
            </a:r>
            <a:endParaRPr sz="1800" b="0" i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History and Definitions of UI and UX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Differences between UI/UX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Significance in Web Development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 Design Principles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process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 theory and psychology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Typography and readability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Layout and Spacing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Responsive design basics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Usability and Accessibility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Usability Aspects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Content Accessibility Guidelines (WCAG)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Inclusive design practices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Consistency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Experience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User-Centered Design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research methods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Interactive Elements and Feedback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 Case Study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Discussing a popular UI/UX design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Hands-On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to Figma for UI/UX design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/>
          </a:p>
        </p:txBody>
      </p:sp>
      <p:sp>
        <p:nvSpPr>
          <p:cNvPr id="207" name="Google Shape;20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N" b="1"/>
              <a:t>This slide, The speaker will talk about the content that we will be covering in this session as follows: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IN" sz="1800" b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Importance of UI/UX in industry</a:t>
            </a:r>
            <a:endParaRPr sz="1800" b="0" i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History and Definitions of UI and UX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Differences between UI/UX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Significance in Web Development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 Design Principles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process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 theory and psychology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Typography and readability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Layout and Spacing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Responsive design basics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Usability and Accessibility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Usability Aspects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Content Accessibility Guidelines (WCAG)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Inclusive design practices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Consistency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Experience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User-Centered Design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research methods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Interactive Elements and Feedback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 Case Study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Discussing a popular UI/UX design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Hands-On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to Figma for UI/UX design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/>
          </a:p>
        </p:txBody>
      </p:sp>
      <p:sp>
        <p:nvSpPr>
          <p:cNvPr id="207" name="Google Shape;20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48362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N" b="1" dirty="0"/>
              <a:t>This slide, The speaker will talk about the content that we will be covering in this session as follows: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IN" sz="1800" b="0" dirty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Importance of UI/UX in industry</a:t>
            </a:r>
            <a:endParaRPr sz="1800" b="0" i="0" u="none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History and Definitions of UI and UX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Differences between UI/UX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Significance in Web Development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 Design Principles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process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</a:t>
            </a: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theory and psychology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Typography and readability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Layout and Spacing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Responsive design basics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Usability and Accessibility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Usability Aspects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Content Accessibility Guidelines (WCAG)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Inclusive design practices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Consistency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Experience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User-</a:t>
            </a:r>
            <a:r>
              <a:rPr lang="en-IN" sz="1800" b="0" i="0" u="none" strike="noStrik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Centered</a:t>
            </a: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Design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research methods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Interactive Elements and Feedback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 Case Study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Discussing a popular UI/UX design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Hands-On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to </a:t>
            </a:r>
            <a:r>
              <a:rPr lang="en-IN" sz="1800" b="0" i="0" u="none" strike="noStrik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Figma</a:t>
            </a: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UI/UX design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dirty="0"/>
          </a:p>
        </p:txBody>
      </p:sp>
      <p:sp>
        <p:nvSpPr>
          <p:cNvPr id="207" name="Google Shape;20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46544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N" b="1"/>
              <a:t>This slide, The speaker will talk about the content that we will be covering in this session as follows: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IN" sz="1800" b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Importance of UI/UX in industry</a:t>
            </a:r>
            <a:endParaRPr sz="1800" b="0" i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History and Definitions of UI and UX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Differences between UI/UX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Significance in Web Development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 Design Principles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process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 theory and psychology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Typography and readability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Layout and Spacing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Responsive design basics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Usability and Accessibility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Usability Aspects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Content Accessibility Guidelines (WCAG)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Inclusive design practices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Consistency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Experience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User-Centered Design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research methods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Interactive Elements and Feedback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 Case Study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Discussing a popular UI/UX design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Hands-On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to Figma for UI/UX design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/>
          </a:p>
        </p:txBody>
      </p:sp>
      <p:sp>
        <p:nvSpPr>
          <p:cNvPr id="207" name="Google Shape;20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00513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1" name="Google Shape;151;p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" descr="A close up of a sig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97814" y="126596"/>
            <a:ext cx="1748776" cy="58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" descr="A black background with a red and blue line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t="82036" b="14815"/>
          <a:stretch/>
        </p:blipFill>
        <p:spPr>
          <a:xfrm>
            <a:off x="0" y="6743065"/>
            <a:ext cx="12192000" cy="137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0"/>
            <a:ext cx="1046480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" descr="A black screen with red and blue stripes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 t="94963"/>
          <a:stretch/>
        </p:blipFill>
        <p:spPr>
          <a:xfrm>
            <a:off x="0" y="6522720"/>
            <a:ext cx="12192000" cy="34543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5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5" Type="http://schemas.openxmlformats.org/officeDocument/2006/relationships/image" Target="../media/image16.png"/><Relationship Id="rId4" Type="http://schemas.openxmlformats.org/officeDocument/2006/relationships/customXml" Target="../ink/ink1.xml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emini.google.com/" TargetMode="External"/><Relationship Id="rId3" Type="http://schemas.openxmlformats.org/officeDocument/2006/relationships/hyperlink" Target="https://docs.djangoproject.com/en/6.0/" TargetMode="External"/><Relationship Id="rId7" Type="http://schemas.openxmlformats.org/officeDocument/2006/relationships/hyperlink" Target="https://www.w3schools.com/sql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cs.python.org/3/reference/index.html" TargetMode="External"/><Relationship Id="rId5" Type="http://schemas.openxmlformats.org/officeDocument/2006/relationships/hyperlink" Target="https://dev.mysql.com/doc/" TargetMode="External"/><Relationship Id="rId4" Type="http://schemas.openxmlformats.org/officeDocument/2006/relationships/hyperlink" Target="https://getbootstrap.com/docs/5.0/getting-started/introduction/" TargetMode="External"/><Relationship Id="rId9" Type="http://schemas.openxmlformats.org/officeDocument/2006/relationships/hyperlink" Target="https://chat.openai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"/>
          <p:cNvSpPr/>
          <p:nvPr/>
        </p:nvSpPr>
        <p:spPr>
          <a:xfrm flipH="1">
            <a:off x="-95768" y="0"/>
            <a:ext cx="12207240" cy="6866573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6659" b="-1666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45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5"/>
          <p:cNvSpPr/>
          <p:nvPr/>
        </p:nvSpPr>
        <p:spPr>
          <a:xfrm>
            <a:off x="0" y="6660927"/>
            <a:ext cx="12181041" cy="198110"/>
          </a:xfrm>
          <a:custGeom>
            <a:avLst/>
            <a:gdLst/>
            <a:ahLst/>
            <a:cxnLst/>
            <a:rect l="l" t="t" r="r" b="b"/>
            <a:pathLst>
              <a:path w="17979397" h="921444" extrusionOk="0">
                <a:moveTo>
                  <a:pt x="0" y="0"/>
                </a:moveTo>
                <a:lnTo>
                  <a:pt x="17979397" y="0"/>
                </a:lnTo>
                <a:lnTo>
                  <a:pt x="17979397" y="921444"/>
                </a:lnTo>
                <a:lnTo>
                  <a:pt x="0" y="9214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45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5"/>
          <p:cNvSpPr/>
          <p:nvPr/>
        </p:nvSpPr>
        <p:spPr>
          <a:xfrm rot="10800000" flipH="1">
            <a:off x="0" y="4398076"/>
            <a:ext cx="2532741" cy="2459924"/>
          </a:xfrm>
          <a:custGeom>
            <a:avLst/>
            <a:gdLst/>
            <a:ahLst/>
            <a:cxnLst/>
            <a:rect l="l" t="t" r="r" b="b"/>
            <a:pathLst>
              <a:path w="3794368" h="3685280" extrusionOk="0">
                <a:moveTo>
                  <a:pt x="0" y="3685280"/>
                </a:moveTo>
                <a:lnTo>
                  <a:pt x="3794368" y="3685280"/>
                </a:lnTo>
                <a:lnTo>
                  <a:pt x="3794368" y="0"/>
                </a:lnTo>
                <a:lnTo>
                  <a:pt x="0" y="0"/>
                </a:lnTo>
                <a:lnTo>
                  <a:pt x="0" y="368528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45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5"/>
          <p:cNvSpPr/>
          <p:nvPr/>
        </p:nvSpPr>
        <p:spPr>
          <a:xfrm flipH="1">
            <a:off x="5293143" y="-56560"/>
            <a:ext cx="6898857" cy="6700515"/>
          </a:xfrm>
          <a:custGeom>
            <a:avLst/>
            <a:gdLst/>
            <a:ahLst/>
            <a:cxnLst/>
            <a:rect l="l" t="t" r="r" b="b"/>
            <a:pathLst>
              <a:path w="10335366" h="10038224" extrusionOk="0">
                <a:moveTo>
                  <a:pt x="10335366" y="0"/>
                </a:moveTo>
                <a:lnTo>
                  <a:pt x="0" y="0"/>
                </a:lnTo>
                <a:lnTo>
                  <a:pt x="0" y="10038224"/>
                </a:lnTo>
                <a:lnTo>
                  <a:pt x="10335366" y="10038224"/>
                </a:lnTo>
                <a:lnTo>
                  <a:pt x="10335366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45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5"/>
          <p:cNvSpPr/>
          <p:nvPr/>
        </p:nvSpPr>
        <p:spPr>
          <a:xfrm>
            <a:off x="6007852" y="391844"/>
            <a:ext cx="6074400" cy="6074400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l="-78488" t="-9549" b="-954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45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5"/>
          <p:cNvSpPr txBox="1"/>
          <p:nvPr/>
        </p:nvSpPr>
        <p:spPr>
          <a:xfrm>
            <a:off x="303978" y="2384364"/>
            <a:ext cx="564900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23558"/>
                </a:solidFill>
                <a:latin typeface="Arial"/>
                <a:ea typeface="Arial"/>
                <a:cs typeface="Arial"/>
                <a:sym typeface="Arial"/>
              </a:rPr>
              <a:t>FullStack</a:t>
            </a:r>
            <a:r>
              <a:rPr lang="en-US" sz="3600" b="1" i="0" u="none" strike="noStrike" cap="none" dirty="0">
                <a:solidFill>
                  <a:srgbClr val="023558"/>
                </a:solidFill>
                <a:latin typeface="Arial"/>
                <a:ea typeface="Arial"/>
                <a:cs typeface="Arial"/>
                <a:sym typeface="Arial"/>
              </a:rPr>
              <a:t> Web Development With AI Tools </a:t>
            </a:r>
            <a:endParaRPr sz="3600" b="1" i="0" u="none" strike="noStrike" cap="none" dirty="0">
              <a:solidFill>
                <a:srgbClr val="0235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5" descr="A close up of a logo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22861" y="388408"/>
            <a:ext cx="1926070" cy="62644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5"/>
          <p:cNvSpPr txBox="1"/>
          <p:nvPr/>
        </p:nvSpPr>
        <p:spPr>
          <a:xfrm>
            <a:off x="909895" y="4138650"/>
            <a:ext cx="4273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IN" sz="1600" b="1" i="1" u="none" strike="noStrike" cap="none" dirty="0">
                <a:solidFill>
                  <a:srgbClr val="023558"/>
                </a:solidFill>
                <a:latin typeface="Arial"/>
                <a:ea typeface="Arial"/>
                <a:cs typeface="Arial"/>
                <a:sym typeface="Arial"/>
              </a:rPr>
              <a:t>Team Details – </a:t>
            </a:r>
            <a:r>
              <a:rPr lang="en-IN" sz="1600" b="1" i="1" dirty="0">
                <a:solidFill>
                  <a:srgbClr val="023558"/>
                </a:solidFill>
              </a:rPr>
              <a:t>NG_CP_Team_344</a:t>
            </a:r>
            <a:endParaRPr dirty="0"/>
          </a:p>
        </p:txBody>
      </p:sp>
      <p:sp>
        <p:nvSpPr>
          <p:cNvPr id="166" name="Google Shape;166;p5"/>
          <p:cNvSpPr txBox="1"/>
          <p:nvPr/>
        </p:nvSpPr>
        <p:spPr>
          <a:xfrm>
            <a:off x="1349667" y="4583402"/>
            <a:ext cx="3396069" cy="169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1" u="none" strike="noStrike" cap="none" dirty="0">
                <a:solidFill>
                  <a:srgbClr val="023558"/>
                </a:solidFill>
                <a:latin typeface="Arial"/>
                <a:ea typeface="Arial"/>
                <a:cs typeface="Arial"/>
                <a:sym typeface="Arial"/>
              </a:rPr>
              <a:t>Name: </a:t>
            </a:r>
            <a:r>
              <a:rPr lang="en-IN" sz="1800" i="1" dirty="0">
                <a:solidFill>
                  <a:srgbClr val="023558"/>
                </a:solidFill>
              </a:rPr>
              <a:t>Vishal</a:t>
            </a:r>
            <a:endParaRPr sz="18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1" u="none" strike="noStrike" cap="none" dirty="0">
                <a:solidFill>
                  <a:srgbClr val="023558"/>
                </a:solidFill>
                <a:latin typeface="Arial"/>
                <a:ea typeface="Arial"/>
                <a:cs typeface="Arial"/>
                <a:sym typeface="Arial"/>
              </a:rPr>
              <a:t>Name: </a:t>
            </a:r>
            <a:r>
              <a:rPr lang="en-IN" sz="1800" i="1" dirty="0">
                <a:solidFill>
                  <a:srgbClr val="023558"/>
                </a:solidFill>
              </a:rPr>
              <a:t>U</a:t>
            </a:r>
            <a:r>
              <a:rPr lang="en-IN" sz="1800" b="0" i="1" u="none" strike="noStrike" cap="none" dirty="0">
                <a:solidFill>
                  <a:srgbClr val="023558"/>
                </a:solidFill>
                <a:latin typeface="Arial"/>
                <a:ea typeface="Arial"/>
                <a:cs typeface="Arial"/>
                <a:sym typeface="Arial"/>
              </a:rPr>
              <a:t>jjwal</a:t>
            </a:r>
            <a:endParaRPr sz="18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1" u="none" strike="noStrike" cap="none" dirty="0">
                <a:solidFill>
                  <a:srgbClr val="023558"/>
                </a:solidFill>
                <a:latin typeface="Arial"/>
                <a:ea typeface="Arial"/>
                <a:cs typeface="Arial"/>
                <a:sym typeface="Arial"/>
              </a:rPr>
              <a:t>Name: Manvi Singhal</a:t>
            </a:r>
            <a:endParaRPr lang="en-IN" sz="1800" i="1" dirty="0">
              <a:solidFill>
                <a:srgbClr val="023558"/>
              </a:solidFill>
            </a:endParaRPr>
          </a:p>
          <a:p>
            <a:pPr algn="ctr"/>
            <a:r>
              <a:rPr lang="en-IN" sz="1800" i="1" dirty="0">
                <a:solidFill>
                  <a:srgbClr val="023558"/>
                </a:solidFill>
              </a:rPr>
              <a:t>Name: Charu Singh</a:t>
            </a:r>
          </a:p>
          <a:p>
            <a:pPr algn="ctr"/>
            <a:endParaRPr lang="en-IN" sz="1800" i="1" dirty="0">
              <a:solidFill>
                <a:srgbClr val="023558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7" name="Google Shape;167;p5"/>
          <p:cNvSpPr txBox="1"/>
          <p:nvPr/>
        </p:nvSpPr>
        <p:spPr>
          <a:xfrm>
            <a:off x="2049489" y="6078263"/>
            <a:ext cx="475724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0" i="1" u="none" strike="noStrike" cap="none" dirty="0">
                <a:solidFill>
                  <a:srgbClr val="023558"/>
                </a:solidFill>
                <a:latin typeface="Arial"/>
                <a:ea typeface="Arial"/>
                <a:cs typeface="Arial"/>
                <a:sym typeface="Arial"/>
              </a:rPr>
              <a:t>College: Meerut Institute of Technology, Meerut</a:t>
            </a:r>
            <a:r>
              <a:rPr lang="en-IN" sz="1600" i="1" dirty="0">
                <a:solidFill>
                  <a:srgbClr val="023558"/>
                </a:solidFill>
              </a:rPr>
              <a:t> </a:t>
            </a:r>
            <a:endParaRPr sz="1600" dirty="0"/>
          </a:p>
        </p:txBody>
      </p:sp>
      <p:grpSp>
        <p:nvGrpSpPr>
          <p:cNvPr id="168" name="Google Shape;168;p5"/>
          <p:cNvGrpSpPr/>
          <p:nvPr/>
        </p:nvGrpSpPr>
        <p:grpSpPr>
          <a:xfrm>
            <a:off x="1019147" y="1456538"/>
            <a:ext cx="4588500" cy="742500"/>
            <a:chOff x="1283711" y="1438666"/>
            <a:chExt cx="4588500" cy="742500"/>
          </a:xfrm>
        </p:grpSpPr>
        <p:sp>
          <p:nvSpPr>
            <p:cNvPr id="169" name="Google Shape;169;p5"/>
            <p:cNvSpPr/>
            <p:nvPr/>
          </p:nvSpPr>
          <p:spPr>
            <a:xfrm>
              <a:off x="1283711" y="1438666"/>
              <a:ext cx="4588500" cy="742500"/>
            </a:xfrm>
            <a:prstGeom prst="roundRect">
              <a:avLst>
                <a:gd name="adj" fmla="val 16667"/>
              </a:avLst>
            </a:prstGeom>
            <a:solidFill>
              <a:srgbClr val="03497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5"/>
            <p:cNvSpPr txBox="1"/>
            <p:nvPr/>
          </p:nvSpPr>
          <p:spPr>
            <a:xfrm>
              <a:off x="1441240" y="1609787"/>
              <a:ext cx="4273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000" b="1" i="0" u="none" strike="noStrike" cap="none" dirty="0">
                  <a:solidFill>
                    <a:srgbClr val="FFE500"/>
                  </a:solidFill>
                  <a:latin typeface="Arial"/>
                  <a:ea typeface="Arial"/>
                  <a:cs typeface="Arial"/>
                  <a:sym typeface="Arial"/>
                </a:rPr>
                <a:t>Next Gen Employability Program</a:t>
              </a:r>
              <a:endParaRPr sz="1867" b="0" i="0" u="none" strike="noStrike" cap="none" dirty="0">
                <a:solidFill>
                  <a:srgbClr val="FFE5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"/>
          <p:cNvSpPr txBox="1">
            <a:spLocks noGrp="1"/>
          </p:cNvSpPr>
          <p:nvPr>
            <p:ph type="title"/>
          </p:nvPr>
        </p:nvSpPr>
        <p:spPr>
          <a:xfrm>
            <a:off x="174709" y="865963"/>
            <a:ext cx="3914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SYSTEM FLOWCHART:</a:t>
            </a:r>
            <a:endParaRPr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5CAB2C-F2DE-ADEA-B4D2-037A1E02E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136" y="1377859"/>
            <a:ext cx="9509760" cy="50231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91220BA-6752-3BC5-61B5-AAE830D7939F}"/>
                  </a:ext>
                </a:extLst>
              </p14:cNvPr>
              <p14:cNvContentPartPr/>
              <p14:nvPr/>
            </p14:nvContentPartPr>
            <p14:xfrm>
              <a:off x="8686457" y="4898040"/>
              <a:ext cx="76680" cy="22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91220BA-6752-3BC5-61B5-AAE830D793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68457" y="4880040"/>
                <a:ext cx="11232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FC75C50-F153-6EB3-47BA-32917666D334}"/>
                  </a:ext>
                </a:extLst>
              </p14:cNvPr>
              <p14:cNvContentPartPr/>
              <p14:nvPr/>
            </p14:nvContentPartPr>
            <p14:xfrm>
              <a:off x="8349137" y="4887600"/>
              <a:ext cx="38124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FC75C50-F153-6EB3-47BA-32917666D33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86497" y="4824960"/>
                <a:ext cx="50688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B13ADC1-D839-62B9-B0A4-35A495F9FAEC}"/>
                  </a:ext>
                </a:extLst>
              </p14:cNvPr>
              <p14:cNvContentPartPr/>
              <p14:nvPr/>
            </p14:nvContentPartPr>
            <p14:xfrm>
              <a:off x="8391617" y="5189640"/>
              <a:ext cx="327960" cy="68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B13ADC1-D839-62B9-B0A4-35A495F9FAE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28617" y="5127000"/>
                <a:ext cx="453600" cy="19368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71CCC60-B30F-1DA4-7219-74B2E293F126}"/>
              </a:ext>
            </a:extLst>
          </p:cNvPr>
          <p:cNvSpPr txBox="1"/>
          <p:nvPr/>
        </p:nvSpPr>
        <p:spPr>
          <a:xfrm>
            <a:off x="8169222" y="4765843"/>
            <a:ext cx="6864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Service</a:t>
            </a:r>
            <a:endParaRPr lang="en-IN" sz="11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036A9F-CEB1-DC88-0DCC-404A3DD3ADDC}"/>
              </a:ext>
            </a:extLst>
          </p:cNvPr>
          <p:cNvSpPr txBox="1"/>
          <p:nvPr/>
        </p:nvSpPr>
        <p:spPr>
          <a:xfrm>
            <a:off x="8239754" y="5109749"/>
            <a:ext cx="545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Store</a:t>
            </a:r>
            <a:endParaRPr lang="en-IN" sz="11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BBD167-23BA-5B65-F323-C1A86A1448EE}"/>
              </a:ext>
            </a:extLst>
          </p:cNvPr>
          <p:cNvSpPr/>
          <p:nvPr/>
        </p:nvSpPr>
        <p:spPr>
          <a:xfrm>
            <a:off x="3113314" y="1752600"/>
            <a:ext cx="5573143" cy="62048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gency FB" panose="020B0503020202020204" pitchFamily="34" charset="0"/>
              </a:rPr>
              <a:t>SYSTEM FLOW CHART</a:t>
            </a:r>
            <a:endParaRPr lang="en-IN" sz="2800" b="1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512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13FE3A-977D-C747-9B5B-4A1757E24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85" y="801591"/>
            <a:ext cx="5717325" cy="41078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BA9DC2-2D52-88EB-8DE6-ACF4F31D5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990" y="801591"/>
            <a:ext cx="5717325" cy="410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28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08B9E9-9358-5F9E-F7E0-E6CD703F2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09" y="856035"/>
            <a:ext cx="5729915" cy="38139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BC7FFE-F653-6F3E-9C8C-266C4DAB0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275" y="856035"/>
            <a:ext cx="5809616" cy="381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2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E1DF8C-49F0-4F9D-B5DA-9E49FA1DEE2A}"/>
              </a:ext>
            </a:extLst>
          </p:cNvPr>
          <p:cNvSpPr txBox="1"/>
          <p:nvPr/>
        </p:nvSpPr>
        <p:spPr>
          <a:xfrm>
            <a:off x="471341" y="919237"/>
            <a:ext cx="5850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CONCLUSION AND FUTUREWORK:</a:t>
            </a:r>
            <a:endParaRPr lang="en-IN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2983F2-CC6A-48B9-9F40-064086188113}"/>
              </a:ext>
            </a:extLst>
          </p:cNvPr>
          <p:cNvSpPr txBox="1"/>
          <p:nvPr/>
        </p:nvSpPr>
        <p:spPr>
          <a:xfrm>
            <a:off x="471341" y="1625558"/>
            <a:ext cx="97425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YATRIGANN</a:t>
            </a:r>
            <a:r>
              <a:rPr lang="en-US" dirty="0"/>
              <a:t> successfully demonstrates a scalable travel management system. </a:t>
            </a:r>
          </a:p>
          <a:p>
            <a:endParaRPr lang="en-US" dirty="0"/>
          </a:p>
          <a:p>
            <a:r>
              <a:rPr lang="en-US" dirty="0"/>
              <a:t>Future Work will involve:</a:t>
            </a:r>
          </a:p>
          <a:p>
            <a:endParaRPr lang="en-US" dirty="0"/>
          </a:p>
          <a:p>
            <a:r>
              <a:rPr lang="en-US" b="1" dirty="0"/>
              <a:t>Payment Gateway Integration: </a:t>
            </a:r>
            <a:r>
              <a:rPr lang="en-US" dirty="0" err="1"/>
              <a:t>Razorpay</a:t>
            </a:r>
            <a:r>
              <a:rPr lang="en-US" dirty="0"/>
              <a:t> for live transactions.</a:t>
            </a:r>
          </a:p>
          <a:p>
            <a:endParaRPr lang="en-US" dirty="0"/>
          </a:p>
          <a:p>
            <a:r>
              <a:rPr lang="en-US" b="1" dirty="0"/>
              <a:t>Automated Email Notifications: </a:t>
            </a:r>
            <a:r>
              <a:rPr lang="en-US" dirty="0"/>
              <a:t>Sending PDF tickets and confirmations upon booking.</a:t>
            </a:r>
          </a:p>
          <a:p>
            <a:endParaRPr lang="en-US" dirty="0"/>
          </a:p>
          <a:p>
            <a:r>
              <a:rPr lang="en-US" b="1" dirty="0"/>
              <a:t>AI-Driven Recommendations: </a:t>
            </a:r>
            <a:r>
              <a:rPr lang="en-US" dirty="0"/>
              <a:t>Using machine learning to suggest destinations based on user history.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930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2"/>
          <p:cNvSpPr txBox="1">
            <a:spLocks noGrp="1"/>
          </p:cNvSpPr>
          <p:nvPr>
            <p:ph type="title"/>
          </p:nvPr>
        </p:nvSpPr>
        <p:spPr>
          <a:xfrm>
            <a:off x="266686" y="866047"/>
            <a:ext cx="3914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i="0" u="none" strike="noStrike" cap="none" dirty="0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References:</a:t>
            </a:r>
            <a:br>
              <a:rPr lang="en-IN" sz="2000" b="1" i="0" u="none" strike="noStrike" cap="none" dirty="0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IN" sz="2000" b="1" i="0" u="none" strike="noStrike" cap="none" dirty="0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IN" sz="2000" b="1" i="0" u="none" strike="noStrike" cap="none" dirty="0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IN" sz="2000" b="1" i="0" u="none" strike="noStrike" cap="none" dirty="0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</a:br>
            <a:endParaRPr dirty="0"/>
          </a:p>
        </p:txBody>
      </p:sp>
      <p:sp>
        <p:nvSpPr>
          <p:cNvPr id="215" name="Google Shape;215;p12"/>
          <p:cNvSpPr txBox="1"/>
          <p:nvPr/>
        </p:nvSpPr>
        <p:spPr>
          <a:xfrm>
            <a:off x="266686" y="1286503"/>
            <a:ext cx="8898300" cy="50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31133" lvl="0" indent="-231133">
              <a:lnSpc>
                <a:spcPct val="200000"/>
              </a:lnSpc>
              <a:spcBef>
                <a:spcPts val="267"/>
              </a:spcBef>
              <a:buClr>
                <a:srgbClr val="213163"/>
              </a:buClr>
              <a:buSzPts val="1867"/>
              <a:buFont typeface="Arial"/>
              <a:buChar char="•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Django Documentation - </a:t>
            </a:r>
            <a:r>
              <a:rPr lang="en-IN" u="sng" dirty="0">
                <a:solidFill>
                  <a:srgbClr val="00B0F0"/>
                </a:solidFill>
                <a:hlinkClick r:id="rId3"/>
              </a:rPr>
              <a:t>https://docs.djangoproject.com/en/6.0/</a:t>
            </a:r>
            <a:endParaRPr lang="en-IN" u="sng" dirty="0">
              <a:solidFill>
                <a:srgbClr val="00B0F0"/>
              </a:solidFill>
            </a:endParaRPr>
          </a:p>
          <a:p>
            <a:pPr marL="231133" lvl="0" indent="-231133">
              <a:lnSpc>
                <a:spcPct val="200000"/>
              </a:lnSpc>
              <a:spcBef>
                <a:spcPts val="267"/>
              </a:spcBef>
              <a:buClr>
                <a:srgbClr val="213163"/>
              </a:buClr>
              <a:buSzPts val="1867"/>
              <a:buFont typeface="Arial"/>
              <a:buChar char="•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Bootstrap 5 - </a:t>
            </a:r>
            <a:r>
              <a:rPr lang="en-IN" u="sng" dirty="0">
                <a:solidFill>
                  <a:srgbClr val="00B0F0"/>
                </a:solidFill>
                <a:hlinkClick r:id="rId4"/>
              </a:rPr>
              <a:t>https://getbootstrap.com/docs/5.0/getting-started/introduction/</a:t>
            </a:r>
            <a:endParaRPr lang="en-IN" b="1" u="sng" dirty="0">
              <a:solidFill>
                <a:srgbClr val="00B0F0"/>
              </a:solidFill>
            </a:endParaRPr>
          </a:p>
          <a:p>
            <a:pPr marL="231133" lvl="0" indent="-231133">
              <a:lnSpc>
                <a:spcPct val="200000"/>
              </a:lnSpc>
              <a:spcBef>
                <a:spcPts val="267"/>
              </a:spcBef>
              <a:buClr>
                <a:srgbClr val="213163"/>
              </a:buClr>
              <a:buSzPts val="1867"/>
              <a:buFont typeface="Arial"/>
              <a:buChar char="•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MySQL Database Administration- </a:t>
            </a:r>
            <a:r>
              <a:rPr lang="en-IN" u="sng" dirty="0">
                <a:solidFill>
                  <a:srgbClr val="00B0F0"/>
                </a:solidFill>
                <a:hlinkClick r:id="rId5"/>
              </a:rPr>
              <a:t>https://dev.mysql.com/doc/</a:t>
            </a:r>
            <a:endParaRPr lang="en-IN" b="1" u="sng" dirty="0">
              <a:solidFill>
                <a:srgbClr val="00B0F0"/>
              </a:solidFill>
            </a:endParaRPr>
          </a:p>
          <a:p>
            <a:pPr marL="231133" lvl="0" indent="-231133">
              <a:lnSpc>
                <a:spcPct val="200000"/>
              </a:lnSpc>
              <a:spcBef>
                <a:spcPts val="267"/>
              </a:spcBef>
              <a:buClr>
                <a:srgbClr val="213163"/>
              </a:buClr>
              <a:buSzPts val="1867"/>
              <a:buFont typeface="Arial"/>
              <a:buChar char="•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Python Software Documentation - </a:t>
            </a:r>
            <a:r>
              <a:rPr lang="en-IN" u="sng" dirty="0">
                <a:solidFill>
                  <a:srgbClr val="00B0F0"/>
                </a:solidFill>
                <a:hlinkClick r:id="rId6"/>
              </a:rPr>
              <a:t>https://docs.python.org/3/reference/index.html</a:t>
            </a:r>
            <a:endParaRPr lang="en-IN" u="sng" dirty="0">
              <a:solidFill>
                <a:srgbClr val="00B0F0"/>
              </a:solidFill>
            </a:endParaRPr>
          </a:p>
          <a:p>
            <a:pPr marL="231133" lvl="0" indent="-231133">
              <a:lnSpc>
                <a:spcPct val="200000"/>
              </a:lnSpc>
              <a:spcBef>
                <a:spcPts val="267"/>
              </a:spcBef>
              <a:buClr>
                <a:srgbClr val="213163"/>
              </a:buClr>
              <a:buSzPts val="1867"/>
              <a:buFont typeface="Arial"/>
              <a:buChar char="•"/>
            </a:pPr>
            <a:r>
              <a:rPr lang="en-US" b="1" dirty="0">
                <a:solidFill>
                  <a:schemeClr val="tx1"/>
                </a:solidFill>
              </a:rPr>
              <a:t>W3Schools -  </a:t>
            </a:r>
            <a:r>
              <a:rPr lang="en-US" u="sng" dirty="0">
                <a:solidFill>
                  <a:srgbClr val="00B0F0"/>
                </a:solidFill>
                <a:hlinkClick r:id="rId7"/>
              </a:rPr>
              <a:t>https://www.w3schools.com/sql/</a:t>
            </a:r>
            <a:endParaRPr lang="en-IN" u="sng" dirty="0">
              <a:solidFill>
                <a:srgbClr val="00B0F0"/>
              </a:solidFill>
            </a:endParaRPr>
          </a:p>
          <a:p>
            <a:pPr marL="231133" lvl="0" indent="-231133">
              <a:lnSpc>
                <a:spcPct val="200000"/>
              </a:lnSpc>
              <a:spcBef>
                <a:spcPts val="267"/>
              </a:spcBef>
              <a:buClr>
                <a:srgbClr val="213163"/>
              </a:buClr>
              <a:buSzPts val="1867"/>
              <a:buFont typeface="Arial"/>
              <a:buChar char="•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Gemini     – </a:t>
            </a: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hlinkClick r:id="rId8"/>
              </a:rPr>
              <a:t>https://www.gemini.google.com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31133" lvl="0" indent="-231133">
              <a:lnSpc>
                <a:spcPct val="200000"/>
              </a:lnSpc>
              <a:spcBef>
                <a:spcPts val="267"/>
              </a:spcBef>
              <a:buClr>
                <a:srgbClr val="213163"/>
              </a:buClr>
              <a:buSzPts val="1867"/>
              <a:buFont typeface="Arial"/>
              <a:buChar char="•"/>
            </a:pPr>
            <a:r>
              <a:rPr lang="en-IN" b="1" dirty="0"/>
              <a:t>ChatGPT    –</a:t>
            </a:r>
            <a:r>
              <a:rPr lang="en-IN" dirty="0"/>
              <a:t>    </a:t>
            </a:r>
            <a:r>
              <a:rPr lang="en-IN" u="sng" dirty="0">
                <a:solidFill>
                  <a:srgbClr val="00B0F0"/>
                </a:solidFill>
                <a:hlinkClick r:id="rId9"/>
              </a:rPr>
              <a:t>https://chat.openai.com</a:t>
            </a:r>
            <a:endParaRPr lang="en-IN" u="sng" dirty="0">
              <a:solidFill>
                <a:srgbClr val="00B0F0"/>
              </a:solidFill>
            </a:endParaRPr>
          </a:p>
          <a:p>
            <a:pPr marL="231133" marR="0" lvl="0" indent="-112579" algn="l" rtl="0">
              <a:lnSpc>
                <a:spcPct val="200000"/>
              </a:lnSpc>
              <a:spcBef>
                <a:spcPts val="267"/>
              </a:spcBef>
              <a:spcAft>
                <a:spcPts val="0"/>
              </a:spcAft>
              <a:buClr>
                <a:srgbClr val="213163"/>
              </a:buClr>
              <a:buSzPts val="1867"/>
              <a:buFont typeface="Arial"/>
              <a:buNone/>
            </a:pP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2E458C-8C47-A0E2-FF5A-7D07142EE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067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7" descr="A blue and yellow line with a black background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 l="9817" t="30090" r="9640" b="30269"/>
          <a:stretch/>
        </p:blipFill>
        <p:spPr>
          <a:xfrm>
            <a:off x="802675" y="1612433"/>
            <a:ext cx="10586650" cy="390782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7"/>
          <p:cNvSpPr txBox="1"/>
          <p:nvPr/>
        </p:nvSpPr>
        <p:spPr>
          <a:xfrm>
            <a:off x="2988752" y="3251404"/>
            <a:ext cx="6918900" cy="47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rgbClr val="D5E3FF"/>
                </a:solidFill>
              </a:rPr>
              <a:t>YATRIGANN</a:t>
            </a:r>
            <a:endParaRPr dirty="0"/>
          </a:p>
        </p:txBody>
      </p:sp>
      <p:sp>
        <p:nvSpPr>
          <p:cNvPr id="187" name="Google Shape;187;p7"/>
          <p:cNvSpPr txBox="1"/>
          <p:nvPr/>
        </p:nvSpPr>
        <p:spPr>
          <a:xfrm>
            <a:off x="5495063" y="2882104"/>
            <a:ext cx="226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u="none" strike="noStrike" cap="none">
                <a:solidFill>
                  <a:srgbClr val="D5E3FF"/>
                </a:solidFill>
                <a:latin typeface="Arial"/>
                <a:ea typeface="Arial"/>
                <a:cs typeface="Arial"/>
                <a:sym typeface="Arial"/>
              </a:rPr>
              <a:t>Project Title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>
            <a:spLocks noGrp="1"/>
          </p:cNvSpPr>
          <p:nvPr>
            <p:ph type="title"/>
          </p:nvPr>
        </p:nvSpPr>
        <p:spPr>
          <a:xfrm>
            <a:off x="174709" y="865963"/>
            <a:ext cx="3914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i="0" u="none" strike="noStrike" cap="non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Table of Contents</a:t>
            </a:r>
            <a:endParaRPr sz="2000" b="1" i="0" u="none" strike="noStrike" cap="none">
              <a:solidFill>
                <a:srgbClr val="2131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8"/>
          <p:cNvSpPr txBox="1"/>
          <p:nvPr/>
        </p:nvSpPr>
        <p:spPr>
          <a:xfrm>
            <a:off x="185129" y="1270698"/>
            <a:ext cx="5754600" cy="3996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31641" marR="0" lvl="0" indent="-23164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13163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</a:p>
          <a:p>
            <a:pPr marL="231641" marR="0" lvl="0" indent="-23164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13163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 Statement</a:t>
            </a:r>
          </a:p>
          <a:p>
            <a:pPr marL="231641" marR="0" lvl="0" indent="-23164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13163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Proposed Solution</a:t>
            </a:r>
          </a:p>
          <a:p>
            <a:pPr marL="231641" marR="0" lvl="0" indent="-23164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13163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features</a:t>
            </a:r>
          </a:p>
          <a:p>
            <a:pPr marL="231641" marR="0" lvl="0" indent="-23164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13163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Technology stack </a:t>
            </a:r>
          </a:p>
          <a:p>
            <a:pPr marL="231641" marR="0" lvl="0" indent="-23164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13163"/>
              </a:buClr>
              <a:buSzPts val="1800"/>
              <a:buFont typeface="Arial"/>
              <a:buChar char="•"/>
            </a:pPr>
            <a:r>
              <a:rPr lang="en-US" sz="1800" dirty="0"/>
              <a:t>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ystem flowchart</a:t>
            </a:r>
          </a:p>
          <a:p>
            <a:pPr marL="231641" marR="0" lvl="0" indent="-23164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13163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Core Modules </a:t>
            </a:r>
          </a:p>
          <a:p>
            <a:pPr marL="231641" marR="0" lvl="0" indent="-23164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13163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Security measures </a:t>
            </a:r>
          </a:p>
          <a:p>
            <a:pPr marL="231641" marR="0" lvl="0" indent="-23164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13163"/>
              </a:buClr>
              <a:buSzPts val="1800"/>
              <a:buFont typeface="Arial"/>
              <a:buChar char="•"/>
            </a:pPr>
            <a:r>
              <a:rPr lang="en-US" sz="1800" dirty="0"/>
              <a:t>C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onclusion and Future work</a:t>
            </a:r>
          </a:p>
          <a:p>
            <a:pPr marL="231641" marR="0" lvl="0" indent="-23164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13163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8" descr="A light bulb with a black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7120" t="5426" r="7292" b="7473"/>
          <a:stretch/>
        </p:blipFill>
        <p:spPr>
          <a:xfrm>
            <a:off x="7112000" y="1092200"/>
            <a:ext cx="4551679" cy="4632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"/>
          <p:cNvSpPr txBox="1">
            <a:spLocks noGrp="1"/>
          </p:cNvSpPr>
          <p:nvPr>
            <p:ph type="title"/>
          </p:nvPr>
        </p:nvSpPr>
        <p:spPr>
          <a:xfrm>
            <a:off x="245097" y="820132"/>
            <a:ext cx="2884602" cy="51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en-US" sz="2400" b="1" dirty="0">
                <a:solidFill>
                  <a:srgbClr val="213163"/>
                </a:solidFill>
              </a:rPr>
              <a:t>Introduction:</a:t>
            </a:r>
            <a:br>
              <a:rPr lang="en-US" sz="2800" b="1" dirty="0">
                <a:solidFill>
                  <a:srgbClr val="213163"/>
                </a:solidFill>
              </a:rPr>
            </a:br>
            <a:br>
              <a:rPr lang="en-US" sz="2800" b="1" dirty="0">
                <a:solidFill>
                  <a:srgbClr val="213163"/>
                </a:solidFill>
              </a:rPr>
            </a:br>
            <a:br>
              <a:rPr lang="en-IN" sz="1600" b="1" dirty="0">
                <a:solidFill>
                  <a:srgbClr val="213163"/>
                </a:solidFill>
              </a:rPr>
            </a:br>
            <a:br>
              <a:rPr lang="en-IN" sz="1600" b="1" dirty="0">
                <a:solidFill>
                  <a:srgbClr val="213163"/>
                </a:solidFill>
              </a:rPr>
            </a:br>
            <a:br>
              <a:rPr lang="en-IN" sz="1600" b="1" dirty="0">
                <a:solidFill>
                  <a:srgbClr val="213163"/>
                </a:solidFill>
              </a:rPr>
            </a:br>
            <a:br>
              <a:rPr lang="en-IN" sz="1600" b="1" dirty="0">
                <a:solidFill>
                  <a:srgbClr val="213163"/>
                </a:solidFill>
              </a:rPr>
            </a:br>
            <a:br>
              <a:rPr lang="en-IN" sz="1600" b="1" dirty="0">
                <a:solidFill>
                  <a:srgbClr val="213163"/>
                </a:solidFill>
              </a:rPr>
            </a:br>
            <a:br>
              <a:rPr lang="en-IN" sz="1600" b="1" dirty="0">
                <a:solidFill>
                  <a:srgbClr val="213163"/>
                </a:solidFill>
              </a:rPr>
            </a:br>
            <a:br>
              <a:rPr lang="en-IN" sz="1600" b="1" dirty="0">
                <a:solidFill>
                  <a:srgbClr val="213163"/>
                </a:solidFill>
              </a:rPr>
            </a:br>
            <a:endParaRPr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BD5629-B375-413A-A447-E314D931C8AD}"/>
              </a:ext>
            </a:extLst>
          </p:cNvPr>
          <p:cNvSpPr txBox="1"/>
          <p:nvPr/>
        </p:nvSpPr>
        <p:spPr>
          <a:xfrm>
            <a:off x="320510" y="1338607"/>
            <a:ext cx="11626393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</a:rPr>
              <a:t>YATRIGANN</a:t>
            </a:r>
            <a:r>
              <a:rPr lang="en-US" dirty="0">
                <a:solidFill>
                  <a:schemeClr val="tx1"/>
                </a:solidFill>
              </a:rPr>
              <a:t> is a comprehensive, full-stack travel service portal designed to bridge the gap between complex travel databases and the end-user. The project aims to provide a unified platform where travelers can seamlessly browse and book flights and hotels. Unlike generic travel sites, YATRIGANN focuses on a clean, high-performance user experience (UX) and a dedicated management interface for real-time data administration.</a:t>
            </a: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"/>
          <p:cNvSpPr txBox="1">
            <a:spLocks noGrp="1"/>
          </p:cNvSpPr>
          <p:nvPr>
            <p:ph type="title"/>
          </p:nvPr>
        </p:nvSpPr>
        <p:spPr>
          <a:xfrm>
            <a:off x="174709" y="865963"/>
            <a:ext cx="3914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13163"/>
                </a:solidFill>
              </a:rPr>
              <a:t>P</a:t>
            </a:r>
            <a:r>
              <a:rPr lang="en-IN" sz="2400" b="1" dirty="0">
                <a:solidFill>
                  <a:srgbClr val="213163"/>
                </a:solidFill>
              </a:rPr>
              <a:t>ROBLEM STATEMENT:</a:t>
            </a:r>
            <a:br>
              <a:rPr lang="en-IN" sz="2400" b="1" dirty="0">
                <a:solidFill>
                  <a:srgbClr val="213163"/>
                </a:solidFill>
              </a:rPr>
            </a:br>
            <a:endParaRPr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91912E-4392-4125-9D7B-EFBC3BD8793A}"/>
              </a:ext>
            </a:extLst>
          </p:cNvPr>
          <p:cNvSpPr txBox="1"/>
          <p:nvPr/>
        </p:nvSpPr>
        <p:spPr>
          <a:xfrm>
            <a:off x="174709" y="1574277"/>
            <a:ext cx="113542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modern travel planning landscape is often hindered by: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Information Overload: </a:t>
            </a:r>
            <a:r>
              <a:rPr lang="en-US" dirty="0"/>
              <a:t>Many existing platforms are cluttered with excessive advertisements and complex navigation.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Lack of Management Transparency: </a:t>
            </a:r>
            <a:r>
              <a:rPr lang="en-US" dirty="0"/>
              <a:t>Users often struggle with opaque booking processes, while administrators lack easy-to-use tools for updating real-time data.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Disconnected Services: </a:t>
            </a:r>
            <a:r>
              <a:rPr lang="en-US" dirty="0"/>
              <a:t>A frequent lack of synergy between flight and hotel search results often forces users to toggle between multiple websites.</a:t>
            </a:r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"/>
          <p:cNvSpPr txBox="1">
            <a:spLocks noGrp="1"/>
          </p:cNvSpPr>
          <p:nvPr>
            <p:ph type="title"/>
          </p:nvPr>
        </p:nvSpPr>
        <p:spPr>
          <a:xfrm>
            <a:off x="174709" y="865963"/>
            <a:ext cx="3914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213163"/>
                </a:solidFill>
              </a:rPr>
              <a:t>P</a:t>
            </a:r>
            <a:r>
              <a:rPr lang="en-IN" sz="2000" b="1" dirty="0">
                <a:solidFill>
                  <a:srgbClr val="213163"/>
                </a:solidFill>
              </a:rPr>
              <a:t>ROPOSED SOLUTION: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5C3691-C0C0-496B-AB90-A94E95135F29}"/>
              </a:ext>
            </a:extLst>
          </p:cNvPr>
          <p:cNvSpPr txBox="1"/>
          <p:nvPr/>
        </p:nvSpPr>
        <p:spPr>
          <a:xfrm>
            <a:off x="254525" y="1530568"/>
            <a:ext cx="108596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YATRIGANN</a:t>
            </a:r>
            <a:r>
              <a:rPr lang="en-US" dirty="0"/>
              <a:t> proposes a streamlined travel ecosystem built on the Django framework and MySQL. The solution involves: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A centralized dashboard that categorizes travel services into intuitive modules (Flights and Hotels).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A custom Admin Management Portal that removes the need for direct database manipulation, allowing authorized staff to manage services via a web-based CRUD (Create, Read, Update, Delete) interface.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Dynamic UI filtering that adjusts navigation based on user intent, ensuring a focused and efficient search journey.</a:t>
            </a:r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"/>
          <p:cNvSpPr txBox="1">
            <a:spLocks noGrp="1"/>
          </p:cNvSpPr>
          <p:nvPr>
            <p:ph type="title"/>
          </p:nvPr>
        </p:nvSpPr>
        <p:spPr>
          <a:xfrm>
            <a:off x="174709" y="865963"/>
            <a:ext cx="3914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13163"/>
                </a:solidFill>
              </a:rPr>
              <a:t>K</a:t>
            </a:r>
            <a:r>
              <a:rPr lang="en-IN" sz="2400" b="1" dirty="0">
                <a:solidFill>
                  <a:srgbClr val="213163"/>
                </a:solidFill>
              </a:rPr>
              <a:t>EY FEATURES:</a:t>
            </a:r>
            <a:endParaRPr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8855F8-EEB4-4327-9B45-6747F2D95AD5}"/>
              </a:ext>
            </a:extLst>
          </p:cNvPr>
          <p:cNvSpPr txBox="1"/>
          <p:nvPr/>
        </p:nvSpPr>
        <p:spPr>
          <a:xfrm>
            <a:off x="329938" y="1545995"/>
            <a:ext cx="7323590" cy="4307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b="1" dirty="0"/>
              <a:t>Role-Based Access Control: </a:t>
            </a:r>
            <a:r>
              <a:rPr lang="en-US" dirty="0"/>
              <a:t>Separate interfaces and permissions for regular users and superusers.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b="1" dirty="0"/>
              <a:t>Integrated Search Engine: </a:t>
            </a:r>
            <a:r>
              <a:rPr lang="en-US" dirty="0"/>
              <a:t>Intelligent filtering of services based on categories and destinations.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b="1" dirty="0"/>
              <a:t>Real-time Data Management</a:t>
            </a:r>
            <a:r>
              <a:rPr lang="en-US" dirty="0"/>
              <a:t>: A frontend admin panel for instant addition or removal of travel listings.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b="1" dirty="0"/>
              <a:t>Responsive Design: </a:t>
            </a:r>
            <a:r>
              <a:rPr lang="en-US" dirty="0"/>
              <a:t>A purple-themed, mobile-friendly interface built with Bootstrap 5.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b="1" dirty="0"/>
              <a:t>Live Validation: </a:t>
            </a:r>
            <a:r>
              <a:rPr lang="en-US" dirty="0"/>
              <a:t>Secure Sign-up and Login forms with real-time error handling.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8B2D45-8D0A-CE1D-8A92-E57590D71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216" y="1829459"/>
            <a:ext cx="3705310" cy="370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49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"/>
          <p:cNvSpPr txBox="1">
            <a:spLocks noGrp="1"/>
          </p:cNvSpPr>
          <p:nvPr>
            <p:ph type="title"/>
          </p:nvPr>
        </p:nvSpPr>
        <p:spPr>
          <a:xfrm>
            <a:off x="0" y="865188"/>
            <a:ext cx="3914775" cy="430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TECHNOLOGY STACK:</a:t>
            </a:r>
            <a:endParaRPr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44194B-4917-425B-83BA-7DC5A8B5627E}"/>
              </a:ext>
            </a:extLst>
          </p:cNvPr>
          <p:cNvSpPr txBox="1"/>
          <p:nvPr/>
        </p:nvSpPr>
        <p:spPr>
          <a:xfrm>
            <a:off x="419964" y="1472184"/>
            <a:ext cx="5743092" cy="4576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dirty="0"/>
              <a:t>1. Frontend</a:t>
            </a:r>
          </a:p>
          <a:p>
            <a:pPr>
              <a:lnSpc>
                <a:spcPct val="150000"/>
              </a:lnSpc>
            </a:pPr>
            <a:r>
              <a:rPr lang="en-IN" dirty="0"/>
              <a:t> HTML5, CSS3, JavaScript and Bootstrap 5</a:t>
            </a:r>
          </a:p>
          <a:p>
            <a:pPr>
              <a:lnSpc>
                <a:spcPct val="150000"/>
              </a:lnSpc>
            </a:pPr>
            <a:endParaRPr lang="en-IN" dirty="0"/>
          </a:p>
          <a:p>
            <a:pPr>
              <a:lnSpc>
                <a:spcPct val="150000"/>
              </a:lnSpc>
            </a:pPr>
            <a:r>
              <a:rPr lang="en-IN" b="1" dirty="0"/>
              <a:t>2. Backend</a:t>
            </a:r>
          </a:p>
          <a:p>
            <a:pPr>
              <a:lnSpc>
                <a:spcPct val="150000"/>
              </a:lnSpc>
            </a:pPr>
            <a:r>
              <a:rPr lang="en-IN" dirty="0"/>
              <a:t>Python – Django Framework </a:t>
            </a:r>
          </a:p>
          <a:p>
            <a:pPr>
              <a:lnSpc>
                <a:spcPct val="150000"/>
              </a:lnSpc>
            </a:pPr>
            <a:endParaRPr lang="en-IN" dirty="0"/>
          </a:p>
          <a:p>
            <a:pPr>
              <a:lnSpc>
                <a:spcPct val="150000"/>
              </a:lnSpc>
            </a:pPr>
            <a:r>
              <a:rPr lang="en-IN" b="1" dirty="0"/>
              <a:t>3.Database</a:t>
            </a:r>
          </a:p>
          <a:p>
            <a:pPr>
              <a:lnSpc>
                <a:spcPct val="150000"/>
              </a:lnSpc>
            </a:pPr>
            <a:r>
              <a:rPr lang="en-IN" dirty="0"/>
              <a:t>MySQL for structured data storage</a:t>
            </a:r>
          </a:p>
          <a:p>
            <a:pPr>
              <a:lnSpc>
                <a:spcPct val="150000"/>
              </a:lnSpc>
            </a:pPr>
            <a:endParaRPr lang="en-IN" dirty="0"/>
          </a:p>
          <a:p>
            <a:pPr>
              <a:lnSpc>
                <a:spcPct val="150000"/>
              </a:lnSpc>
            </a:pPr>
            <a:r>
              <a:rPr lang="en-IN" b="1" dirty="0"/>
              <a:t>4. Authentication</a:t>
            </a:r>
          </a:p>
          <a:p>
            <a:pPr>
              <a:lnSpc>
                <a:spcPct val="150000"/>
              </a:lnSpc>
            </a:pPr>
            <a:r>
              <a:rPr lang="en-US" dirty="0"/>
              <a:t>Django's built-in User Authentication System for secure session management.</a:t>
            </a:r>
            <a:endParaRPr lang="en-IN" dirty="0"/>
          </a:p>
          <a:p>
            <a:pPr>
              <a:lnSpc>
                <a:spcPct val="150000"/>
              </a:lnSpc>
            </a:pPr>
            <a:endParaRPr lang="en-IN" dirty="0"/>
          </a:p>
          <a:p>
            <a:pPr>
              <a:lnSpc>
                <a:spcPct val="150000"/>
              </a:lnSpc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6DA019-0F1A-A2DC-DD79-999F131B1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544" y="1472184"/>
            <a:ext cx="4681728" cy="468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71708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1224</TotalTime>
  <Words>1528</Words>
  <Application>Microsoft Office PowerPoint</Application>
  <PresentationFormat>Widescreen</PresentationFormat>
  <Paragraphs>297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Agency FB</vt:lpstr>
      <vt:lpstr>Arial</vt:lpstr>
      <vt:lpstr>Calibri</vt:lpstr>
      <vt:lpstr>Times New Roman</vt:lpstr>
      <vt:lpstr>Wingdings</vt:lpstr>
      <vt:lpstr>Simple Light</vt:lpstr>
      <vt:lpstr>PowerPoint Presentation</vt:lpstr>
      <vt:lpstr>PowerPoint Presentation</vt:lpstr>
      <vt:lpstr>PowerPoint Presentation</vt:lpstr>
      <vt:lpstr>Table of Contents</vt:lpstr>
      <vt:lpstr>Introduction:         </vt:lpstr>
      <vt:lpstr>PROBLEM STATEMENT: </vt:lpstr>
      <vt:lpstr>PROPOSED SOLUTION:</vt:lpstr>
      <vt:lpstr>KEY FEATURES:</vt:lpstr>
      <vt:lpstr>TECHNOLOGY STACK:</vt:lpstr>
      <vt:lpstr>SYSTEM FLOWCHART:</vt:lpstr>
      <vt:lpstr>PowerPoint Presentation</vt:lpstr>
      <vt:lpstr>PowerPoint Presentation</vt:lpstr>
      <vt:lpstr>PowerPoint Presentation</vt:lpstr>
      <vt:lpstr>References: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Ujjwal Tyagi</cp:lastModifiedBy>
  <cp:revision>16</cp:revision>
  <dcterms:modified xsi:type="dcterms:W3CDTF">2026-02-12T06:09:35Z</dcterms:modified>
</cp:coreProperties>
</file>